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362" r:id="rId4"/>
    <p:sldId id="354" r:id="rId5"/>
    <p:sldId id="355" r:id="rId6"/>
    <p:sldId id="363" r:id="rId7"/>
    <p:sldId id="368" r:id="rId8"/>
    <p:sldId id="357" r:id="rId9"/>
    <p:sldId id="367" r:id="rId10"/>
    <p:sldId id="268" r:id="rId11"/>
  </p:sldIdLst>
  <p:sldSz cx="24384000" cy="13716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201"/>
    <a:srgbClr val="F1C2A5"/>
    <a:srgbClr val="ECB287"/>
    <a:srgbClr val="FC9804"/>
    <a:srgbClr val="EFEFEF"/>
    <a:srgbClr val="000000"/>
    <a:srgbClr val="E9BCB4"/>
    <a:srgbClr val="7F7F7F"/>
    <a:srgbClr val="D99694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717"/>
  </p:normalViewPr>
  <p:slideViewPr>
    <p:cSldViewPr snapToGrid="0" snapToObjects="1">
      <p:cViewPr>
        <p:scale>
          <a:sx n="50" d="100"/>
          <a:sy n="50" d="100"/>
        </p:scale>
        <p:origin x="-924" y="-3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49906917253155E-2"/>
          <c:y val="1.8247628190468924E-2"/>
          <c:w val="0.79512971676925726"/>
          <c:h val="0.85171187953399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заявок на экспертизу проектов ГИН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4999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Поступило в бумажном виде</c:v>
                </c:pt>
                <c:pt idx="1">
                  <c:v>Поступило через ЛКН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4920</c:v>
                </c:pt>
                <c:pt idx="1">
                  <c:v>466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bg1"/>
              </a:solidFill>
              <a:latin typeface="Cambria" panose="020405030504060302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95000"/>
          <a:lumOff val="5000"/>
        </a:schemeClr>
      </a:solidFill>
      <a:prstDash val="solid"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0.44059</cdr:x>
      <cdr:y>0.02496</cdr:y>
    </cdr:from>
    <cdr:to>
      <cdr:x>0.82316</cdr:x>
      <cdr:y>0.37241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194570" y="146681"/>
          <a:ext cx="4510443" cy="204138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chemeClr val="bg1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  <cdr:relSizeAnchor xmlns:cdr="http://schemas.openxmlformats.org/drawingml/2006/chartDrawing">
    <cdr:from>
      <cdr:x>0.55281</cdr:x>
      <cdr:y>0.56139</cdr:y>
    </cdr:from>
    <cdr:to>
      <cdr:x>0.83168</cdr:x>
      <cdr:y>0.93378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6517532" y="3298442"/>
          <a:ext cx="3287949" cy="218796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>
          <a:solidFill>
            <a:schemeClr val="bg1"/>
          </a:solidFill>
          <a:prstDash val="solid"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AC724626-A22D-4FB9-9455-91626A2606FA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297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3" y="9445297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7AF0C522-F67D-4943-BA8C-2283C9341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36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prstGeom prst="rect">
            <a:avLst/>
          </a:prstGeom>
        </p:spPr>
        <p:txBody>
          <a:bodyPr lIns="91861" tIns="45930" rIns="91861" bIns="45930"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907416" y="4723448"/>
            <a:ext cx="4990783" cy="4474844"/>
          </a:xfrm>
          <a:prstGeom prst="rect">
            <a:avLst/>
          </a:prstGeom>
        </p:spPr>
        <p:txBody>
          <a:bodyPr lIns="91861" tIns="45930" rIns="91861" bIns="4593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931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08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07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07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5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35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3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8015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760699" y="6870700"/>
            <a:ext cx="7404101" cy="55499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760699" y="952500"/>
            <a:ext cx="7404101" cy="55499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idx="15"/>
          </p:nvPr>
        </p:nvSpPr>
        <p:spPr>
          <a:xfrm>
            <a:off x="1206501" y="952500"/>
            <a:ext cx="14173200" cy="114681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8359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2" y="8953501"/>
            <a:ext cx="19621501" cy="5796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1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2" y="6069073"/>
            <a:ext cx="19621501" cy="8412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8872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6" tIns="45718" rIns="91436" bIns="45718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4361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0630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Изображение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5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8547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3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3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9" tIns="50799" rIns="50799" bIns="50799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3" y="13081001"/>
            <a:ext cx="479296" cy="471922"/>
          </a:xfrm>
          <a:prstGeom prst="rect">
            <a:avLst/>
          </a:prstGeom>
          <a:ln w="12700">
            <a:miter lim="400000"/>
          </a:ln>
        </p:spPr>
        <p:txBody>
          <a:bodyPr wrap="none" lIns="50799" tIns="50799" rIns="50799" bIns="50799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defTabSz="825482"/>
            <a:fld id="{86CB4B4D-7CA3-9044-876B-883B54F8677D}" type="slidenum">
              <a:rPr/>
              <a:pPr defTabSz="825482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936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 spd="med"/>
  <p:hf hdr="0" ftr="0" dt="0"/>
  <p:txStyles>
    <p:titleStyle>
      <a:lvl1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59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19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78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38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297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57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16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76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4986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69972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4958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39944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4930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09916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4902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79888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4874" marR="0" indent="-634986" algn="l" defTabSz="825482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59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19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78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38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297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57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165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760" algn="ctr" defTabSz="82548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lk.rosnedra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Russia_map.png" descr="Russia_map.png"/>
          <p:cNvPicPr>
            <a:picLocks noChangeAspect="1"/>
          </p:cNvPicPr>
          <p:nvPr/>
        </p:nvPicPr>
        <p:blipFill>
          <a:blip r:embed="rId2">
            <a:alphaModFix amt="35794"/>
            <a:extLst/>
          </a:blip>
          <a:stretch>
            <a:fillRect/>
          </a:stretch>
        </p:blipFill>
        <p:spPr>
          <a:xfrm>
            <a:off x="2272886" y="1922765"/>
            <a:ext cx="19838228" cy="1032532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Никишин Д.Л.…"/>
          <p:cNvSpPr txBox="1"/>
          <p:nvPr/>
        </p:nvSpPr>
        <p:spPr>
          <a:xfrm>
            <a:off x="6602692" y="11721397"/>
            <a:ext cx="1143261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800">
                <a:solidFill>
                  <a:schemeClr val="accent4">
                    <a:hueOff val="-1109302"/>
                    <a:lumOff val="-647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Никишин Д.Л.</a:t>
            </a:r>
          </a:p>
          <a:p>
            <a:pPr defTabSz="457200">
              <a:defRPr sz="1000" b="0">
                <a:solidFill>
                  <a:schemeClr val="accent4">
                    <a:hueOff val="-1109302"/>
                    <a:lumOff val="-647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457200">
              <a:defRPr sz="3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к.ю.н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dirty="0" err="1">
                <a:latin typeface="Cambria" panose="02040503050406030204" pitchFamily="18" charset="0"/>
                <a:ea typeface="Cambria" panose="02040503050406030204" pitchFamily="18" charset="0"/>
              </a:rPr>
              <a:t>заместитель</a:t>
            </a: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dirty="0" err="1">
                <a:latin typeface="Cambria" panose="02040503050406030204" pitchFamily="18" charset="0"/>
                <a:ea typeface="Cambria" panose="02040503050406030204" pitchFamily="18" charset="0"/>
              </a:rPr>
              <a:t>директора</a:t>
            </a: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 ФГКУ «Росгеолэкспертиза» </a:t>
            </a:r>
          </a:p>
        </p:txBody>
      </p:sp>
      <p:pic>
        <p:nvPicPr>
          <p:cNvPr id="120" name="Logo_full.png" descr="Logo_fu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6182" y="1922765"/>
            <a:ext cx="12645636" cy="195461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Основные  поправки в Порядок проведения экспертизы (приказ Минприроды от 23.09.2016 № 490) и Правила подготовки проектов (приказ Минприроды от 14.06.2016 №  352)"/>
          <p:cNvSpPr txBox="1"/>
          <p:nvPr/>
        </p:nvSpPr>
        <p:spPr>
          <a:xfrm>
            <a:off x="3867150" y="5480802"/>
            <a:ext cx="16992600" cy="231858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Актуальные вопросы развития нормативного правового регулирования в сфере недропользования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(твердые полезные ископаемые)</a:t>
            </a:r>
            <a:endParaRPr lang="en-US" sz="4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0632" y="4011506"/>
            <a:ext cx="13132468" cy="2255944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05779" y="4011506"/>
            <a:ext cx="9829567" cy="2255944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ТЕКУЩЕЕ СОСТОЯНИЕ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28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19"/>
          <p:cNvSpPr txBox="1"/>
          <p:nvPr/>
        </p:nvSpPr>
        <p:spPr>
          <a:xfrm>
            <a:off x="14405728" y="6355090"/>
            <a:ext cx="9713196" cy="6827510"/>
          </a:xfrm>
          <a:prstGeom prst="rect">
            <a:avLst/>
          </a:prstGeom>
          <a:noFill/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 по выдаче заключений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отсутствии полезных ископаемых</a:t>
            </a:r>
            <a:r>
              <a:rPr lang="ru-RU" sz="2400" b="0" dirty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недрах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 участком предстоящей застройки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разрешений на застройку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земельных участков, которые расположены за границами населенных пунктов и находятся на площадях залегания полезных ископаемых, а также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размещение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границами населенных пунктов в местах залегания полезных ископаемых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подземных сооружений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пределах горного отвода (приказ </a:t>
            </a:r>
            <a:r>
              <a:rPr lang="ru-RU" sz="24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от 22.04.2020 № 161)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 по выдаче разрешений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строительство объекта капитального строительства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строительство или реконструкция которого осуществляется на земельном участке, предоставленном пользователю недр и необходимом для ведения работ, связанных с пользованием недрами (приказ </a:t>
            </a:r>
            <a:r>
              <a:rPr lang="ru-RU" sz="24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 14.11.2019 № 488)</a:t>
            </a:r>
            <a:endParaRPr lang="ru-RU" sz="24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 по выдаче разрешений </a:t>
            </a:r>
            <a:r>
              <a:rPr lang="ru-RU" sz="2400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ввод в эксплуатацию объекта капитального строительства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разрешение на строительство которого было выдано Федеральным агентством по недропользованию (приказ </a:t>
            </a:r>
            <a:r>
              <a:rPr lang="ru-RU" sz="24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 10.12.2019 №</a:t>
            </a:r>
            <a:r>
              <a:rPr lang="en-US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530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4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240632" y="3028500"/>
            <a:ext cx="23894714" cy="6531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420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Электронный </a:t>
            </a: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формат предоставления </a:t>
            </a:r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государственных </a:t>
            </a: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услуг</a:t>
            </a:r>
            <a:endParaRPr lang="ru-RU" sz="4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89311" y="4064836"/>
            <a:ext cx="8396413" cy="2026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sng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 Neue"/>
              </a:rPr>
              <a:t>В 2020-2021 гг. вступили</a:t>
            </a:r>
            <a:r>
              <a:rPr kumimoji="0" lang="ru-RU" sz="2500" b="1" i="0" u="sng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 Neue"/>
              </a:rPr>
              <a:t> в силу </a:t>
            </a:r>
            <a:r>
              <a:rPr lang="ru-RU" sz="25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новые Административные регламенты, благодаря </a:t>
            </a:r>
            <a:br>
              <a:rPr lang="ru-RU" sz="25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5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которым у пользователей недр появилась возможность   подавать заявления и</a:t>
            </a:r>
            <a:br>
              <a:rPr lang="ru-RU" sz="25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5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получать решения в электронном виде:</a:t>
            </a:r>
            <a:endParaRPr kumimoji="0" lang="ru-RU" sz="2500" b="1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 Neue"/>
            </a:endParaRPr>
          </a:p>
        </p:txBody>
      </p:sp>
      <p:pic>
        <p:nvPicPr>
          <p:cNvPr id="25" name="Picture 7" descr="C:\Users\ymoskvitina\Desktop\для презентации\4081046255-informaciya_o_kontrakt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94071" l="5217" r="93333">
                        <a14:foregroundMark x1="93913" y1="65217" x2="93913" y2="65217"/>
                        <a14:foregroundMark x1="68406" y1="81423" x2="68406" y2="81423"/>
                        <a14:foregroundMark x1="62319" y1="94466" x2="62319" y2="94466"/>
                        <a14:foregroundMark x1="5217" y1="22530" x2="5217" y2="22530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310" y="4185090"/>
            <a:ext cx="2283890" cy="167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632" y="3944260"/>
            <a:ext cx="13132468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Новые принципы предоставления государственных услуг </a:t>
            </a:r>
          </a:p>
          <a:p>
            <a:endParaRPr lang="ru-RU" sz="2800" b="0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(Федеральный </a:t>
            </a:r>
            <a:r>
              <a:rPr lang="ru-RU" sz="2800" b="0" i="1" dirty="0">
                <a:solidFill>
                  <a:schemeClr val="bg1"/>
                </a:solidFill>
                <a:latin typeface="Cambria" panose="02040503050406030204" pitchFamily="18" charset="0"/>
              </a:rPr>
              <a:t>закон от 27.07.2010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№ 210-ФЗ «Об </a:t>
            </a:r>
            <a:r>
              <a:rPr lang="ru-RU" sz="2800" b="0" i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организации предоставления государственных и муниципальных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услуг» с изм., внесенными Федеральным законом </a:t>
            </a:r>
            <a:r>
              <a:rPr lang="ru-RU" sz="2800" b="0" i="1" dirty="0">
                <a:solidFill>
                  <a:schemeClr val="bg1"/>
                </a:solidFill>
                <a:latin typeface="Cambria" panose="02040503050406030204" pitchFamily="18" charset="0"/>
              </a:rPr>
              <a:t>от 30.12.2020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№ 509-ФЗ</a:t>
            </a:r>
            <a:r>
              <a:rPr lang="en-US" sz="2800" b="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endParaRPr lang="ru-RU" sz="2000" b="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9965" y="6665437"/>
            <a:ext cx="11023135" cy="6135013"/>
          </a:xfrm>
          <a:prstGeom prst="rect">
            <a:avLst/>
          </a:prstGeom>
          <a:noFill/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dirty="0" smtClean="0">
                <a:solidFill>
                  <a:srgbClr val="F49201"/>
                </a:solidFill>
                <a:latin typeface="Cambria" panose="02040503050406030204" pitchFamily="18" charset="0"/>
              </a:rPr>
              <a:t>ПРОАКТИВНОСТЬ</a:t>
            </a:r>
          </a:p>
          <a:p>
            <a:pPr algn="just">
              <a:spcAft>
                <a:spcPts val="600"/>
              </a:spcAft>
            </a:pP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подготовка к предоставлению услуги до фактического обращения заявителя</a:t>
            </a:r>
            <a:endParaRPr lang="en-US" sz="3200" b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3200" b="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3200" dirty="0" smtClean="0">
                <a:solidFill>
                  <a:srgbClr val="F492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РЕЕСТРОВАЯ МОДЕЛЬ</a:t>
            </a:r>
            <a:endParaRPr lang="en-US" sz="3200" dirty="0">
              <a:solidFill>
                <a:srgbClr val="F4920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приоритет </a:t>
            </a:r>
            <a:r>
              <a:rPr lang="ru-RU" sz="3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записей в юридически значимых электронных реестрах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 </a:t>
            </a:r>
            <a:r>
              <a:rPr lang="ru-RU" sz="3200" b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бумажными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документами</a:t>
            </a:r>
            <a:endParaRPr lang="en-US" sz="3200" b="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3200" b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3200" dirty="0" smtClean="0">
                <a:solidFill>
                  <a:srgbClr val="F492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ПЕРЕВОД БУМАЖНЫХ АДМИНИСТРАТИВНЫХ РЕГЛАМЕНТОВ В ЦИФРОВУЮ ФОРМУ</a:t>
            </a:r>
          </a:p>
          <a:p>
            <a:pPr algn="just">
              <a:spcAft>
                <a:spcPts val="600"/>
              </a:spcAft>
            </a:pPr>
            <a:endParaRPr lang="ru-RU" sz="32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w7.pngwing.com/pngs/524/112/png-transparent-green-arrow-computer-icons-arrow-angle-triangle-gra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" b="93512" l="3696" r="97935">
                        <a14:foregroundMark x1="94348" y1="16502" x2="94348" y2="16502"/>
                        <a14:foregroundMark x1="90870" y1="3808" x2="90870" y2="3808"/>
                        <a14:foregroundMark x1="8043" y1="91819" x2="8043" y2="91819"/>
                        <a14:foregroundMark x1="3696" y1="93794" x2="3696" y2="93794"/>
                        <a14:foregroundMark x1="98043" y1="34274" x2="98043" y2="34274"/>
                        <a14:foregroundMark x1="89783" y1="987" x2="89783" y2="987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6" y="6665437"/>
            <a:ext cx="16314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ymoskvitina\Desktop\для презентации\kisspng-computer-icons-medical-record-electronic-health-re-protocol-5b47a1ab50c7d7.6397256515314210993309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000" y1="37857" x2="21000" y2="37857"/>
                        <a14:foregroundMark x1="69667" y1="14714" x2="67889" y2="35714"/>
                        <a14:foregroundMark x1="37222" y1="17429" x2="37222" y2="17429"/>
                        <a14:foregroundMark x1="50889" y1="17429" x2="50889" y2="17429"/>
                        <a14:foregroundMark x1="46333" y1="24286" x2="46333" y2="24286"/>
                        <a14:foregroundMark x1="44889" y1="30143" x2="44889" y2="30143"/>
                        <a14:foregroundMark x1="43222" y1="34857" x2="43222" y2="34857"/>
                        <a14:foregroundMark x1="42222" y1="40857" x2="42222" y2="40857"/>
                        <a14:foregroundMark x1="41889" y1="46429" x2="41889" y2="46429"/>
                        <a14:foregroundMark x1="40889" y1="51571" x2="40889" y2="51571"/>
                        <a14:foregroundMark x1="58333" y1="60714" x2="58333" y2="60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29" y="8617230"/>
            <a:ext cx="2411094" cy="18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thumbs.dreamstime.com/b/recycling-paper-185807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" y="10797326"/>
            <a:ext cx="2109333" cy="22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13696950" y="4064836"/>
            <a:ext cx="23091" cy="9117764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259982" y="12737331"/>
            <a:ext cx="8270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   ВНЕДРЕНИЯ   НОВАЦИЙ -  ДО 01.01.2023</a:t>
            </a:r>
            <a:endParaRPr lang="ru-RU" sz="2800" dirty="0">
              <a:solidFill>
                <a:srgbClr val="F4920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490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moskvitina\Desktop\для презентации\kisspng-checklist-clip-art-checklist-5ac2bc1fa386f1.9619228915227115836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4" b="99694" l="4000" r="100000">
                        <a14:foregroundMark x1="30111" y1="30816" x2="68667" y2="30816"/>
                        <a14:foregroundMark x1="80000" y1="30408" x2="80000" y2="30408"/>
                        <a14:foregroundMark x1="76111" y1="34184" x2="76111" y2="34184"/>
                        <a14:foregroundMark x1="80889" y1="34490" x2="80889" y2="34490"/>
                        <a14:foregroundMark x1="75333" y1="29796" x2="75333" y2="29796"/>
                        <a14:foregroundMark x1="79444" y1="45306" x2="79444" y2="45306"/>
                        <a14:foregroundMark x1="75889" y1="50306" x2="75889" y2="50306"/>
                        <a14:foregroundMark x1="80778" y1="51020" x2="80778" y2="51020"/>
                        <a14:foregroundMark x1="75556" y1="47245" x2="75556" y2="47245"/>
                        <a14:foregroundMark x1="75222" y1="44694" x2="75222" y2="44694"/>
                        <a14:foregroundMark x1="80444" y1="61837" x2="80444" y2="61837"/>
                        <a14:foregroundMark x1="76000" y1="66020" x2="76000" y2="66020"/>
                        <a14:foregroundMark x1="81778" y1="66531" x2="81778" y2="66531"/>
                        <a14:foregroundMark x1="78222" y1="77449" x2="78222" y2="77449"/>
                        <a14:foregroundMark x1="76000" y1="82449" x2="76000" y2="82449"/>
                        <a14:foregroundMark x1="80667" y1="82449" x2="80667" y2="82449"/>
                        <a14:foregroundMark x1="80444" y1="78163" x2="80444" y2="78163"/>
                        <a14:foregroundMark x1="13889" y1="29388" x2="13889" y2="29388"/>
                        <a14:foregroundMark x1="6111" y1="20306" x2="6111" y2="20306"/>
                        <a14:foregroundMark x1="4222" y1="22347" x2="4222" y2="22347"/>
                        <a14:foregroundMark x1="6556" y1="22041" x2="6556" y2="22041"/>
                        <a14:foregroundMark x1="44000" y1="46633" x2="66333" y2="47653"/>
                        <a14:foregroundMark x1="30000" y1="64796" x2="69667" y2="64286"/>
                        <a14:foregroundMark x1="31556" y1="81224" x2="63556" y2="77959"/>
                        <a14:foregroundMark x1="81778" y1="33571" x2="81778" y2="33571"/>
                        <a14:foregroundMark x1="77556" y1="34898" x2="77556" y2="34898"/>
                        <a14:foregroundMark x1="79778" y1="29388" x2="79778" y2="29388"/>
                        <a14:foregroundMark x1="79667" y1="45408" x2="79667" y2="45408"/>
                        <a14:foregroundMark x1="78333" y1="46224" x2="78333" y2="46224"/>
                        <a14:foregroundMark x1="79333" y1="61429" x2="79333" y2="61429"/>
                        <a14:foregroundMark x1="77778" y1="44592" x2="77778" y2="44592"/>
                        <a14:foregroundMark x1="81111" y1="44898" x2="81111" y2="44898"/>
                        <a14:foregroundMark x1="76333" y1="63776" x2="76333" y2="63776"/>
                        <a14:foregroundMark x1="81222" y1="65816" x2="81222" y2="65816"/>
                        <a14:foregroundMark x1="76111" y1="60918" x2="76111" y2="60918"/>
                        <a14:foregroundMark x1="75333" y1="79388" x2="75333" y2="79388"/>
                        <a14:foregroundMark x1="75222" y1="77041" x2="75222" y2="77041"/>
                        <a14:backgroundMark x1="74889" y1="24694" x2="80111" y2="86633"/>
                        <a14:backgroundMark x1="85333" y1="24694" x2="75556" y2="85612"/>
                        <a14:backgroundMark x1="71667" y1="75102" x2="83667" y2="80000"/>
                        <a14:backgroundMark x1="84444" y1="73061" x2="78556" y2="48673"/>
                        <a14:backgroundMark x1="79000" y1="39898" x2="79667" y2="52143"/>
                        <a14:backgroundMark x1="72333" y1="26429" x2="84556" y2="4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89" y="6176761"/>
            <a:ext cx="3725939" cy="40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28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40632" y="3028500"/>
            <a:ext cx="23894714" cy="65316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420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2. Применимость «реестровой модели» лицензирования в сфере недропользования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68" y="6190131"/>
            <a:ext cx="3229561" cy="42683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2018" y="9668278"/>
            <a:ext cx="35542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ЛИЦЕНЗИЯ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619" y="11910090"/>
            <a:ext cx="1054298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 Neue"/>
              </a:rPr>
              <a:t>*с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mbria" panose="02040503050406030204" pitchFamily="18" charset="0"/>
                <a:ea typeface="Cambria" panose="02040503050406030204" pitchFamily="18" charset="0"/>
                <a:sym typeface="Helvetica Neue"/>
              </a:rPr>
              <a:t> учетом правок, внесенных ФЗ </a:t>
            </a:r>
            <a:r>
              <a:rPr lang="ru-RU" sz="2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 27.12.2019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</a:t>
            </a:r>
            <a:r>
              <a:rPr lang="ru-RU" sz="2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478-ФЗ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 </a:t>
            </a:r>
            <a:r>
              <a:rPr lang="ru-RU" sz="2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внесении изменений в отдельные законодательные акты Российской Федерации в части внедрения реестровой модели предоставления государственных услуг по лицензированию отдельных видов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деятельности»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33801" y="10717257"/>
            <a:ext cx="9816691" cy="1949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ЛИЦЕНЗИЯ НА ПОЛЬЗОВАНИЕ НЕДРАМИ</a:t>
            </a:r>
          </a:p>
          <a:p>
            <a:r>
              <a:rPr lang="ru-RU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u="sng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ОТНОСИТСЯ </a:t>
            </a:r>
            <a:r>
              <a:rPr lang="ru-RU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ЛИЦЕНЗИЯМ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ЗАКОНУ № 99-ФЗ И К НЕЙ НЕ ПРИМЕНЯЮТСЯ ПОЛОЖЕНИЯ О «РЕЕСТРОВОЙ МОДЕЛЕ»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kumimoji="0" lang="ru-RU" sz="3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 Neue"/>
            </a:endParaRPr>
          </a:p>
        </p:txBody>
      </p:sp>
      <p:pic>
        <p:nvPicPr>
          <p:cNvPr id="37" name="Picture 4" descr="C:\Users\user\Desktop\работа\662218-f4433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423" y="11303737"/>
            <a:ext cx="792669" cy="7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9168" y="3952538"/>
            <a:ext cx="8883308" cy="157992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</a:rPr>
              <a:t>По смыслу ФЗ от 4 мая 2011 года № 99-ФЗ</a:t>
            </a:r>
            <a:b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</a:rPr>
              <a:t>«О лицензировании отдельных видов деятельности</a:t>
            </a:r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»</a:t>
            </a:r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endParaRPr lang="ru-RU" sz="4800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3367160" y="3971588"/>
            <a:ext cx="8744966" cy="108747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</a:rPr>
              <a:t>По смыслу </a:t>
            </a:r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Закона РФ</a:t>
            </a:r>
            <a:b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 </a:t>
            </a:r>
            <a: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</a:rPr>
              <a:t>21.02.1992 </a:t>
            </a:r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№ </a:t>
            </a:r>
            <a: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</a:rPr>
              <a:t>2395-1 </a:t>
            </a:r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«О недрах» (ст. 28)</a:t>
            </a:r>
            <a:endParaRPr lang="ru-RU" sz="4800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0678" y="7683091"/>
            <a:ext cx="1344432" cy="25739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50678" y="8195592"/>
            <a:ext cx="1344432" cy="25739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1464059" y="4714911"/>
            <a:ext cx="46182" cy="7985139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60128" y="6394108"/>
            <a:ext cx="35542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РЕЕСТР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8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7154245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7822382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8" y="8452987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9" y="9139432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ymoskvitina\Desktop\для презентации\kisspng-checklist-clip-art-checklist-5ac2bc1fa386f1.9619228915227115836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4" b="99694" l="4000" r="100000">
                        <a14:foregroundMark x1="30111" y1="30816" x2="68667" y2="30816"/>
                        <a14:foregroundMark x1="80000" y1="30408" x2="80000" y2="30408"/>
                        <a14:foregroundMark x1="76111" y1="34184" x2="76111" y2="34184"/>
                        <a14:foregroundMark x1="80889" y1="34490" x2="80889" y2="34490"/>
                        <a14:foregroundMark x1="75333" y1="29796" x2="75333" y2="29796"/>
                        <a14:foregroundMark x1="79444" y1="45306" x2="79444" y2="45306"/>
                        <a14:foregroundMark x1="75889" y1="50306" x2="75889" y2="50306"/>
                        <a14:foregroundMark x1="80778" y1="51020" x2="80778" y2="51020"/>
                        <a14:foregroundMark x1="75556" y1="47245" x2="75556" y2="47245"/>
                        <a14:foregroundMark x1="75222" y1="44694" x2="75222" y2="44694"/>
                        <a14:foregroundMark x1="80444" y1="61837" x2="80444" y2="61837"/>
                        <a14:foregroundMark x1="76000" y1="66020" x2="76000" y2="66020"/>
                        <a14:foregroundMark x1="81778" y1="66531" x2="81778" y2="66531"/>
                        <a14:foregroundMark x1="78222" y1="77449" x2="78222" y2="77449"/>
                        <a14:foregroundMark x1="76000" y1="82449" x2="76000" y2="82449"/>
                        <a14:foregroundMark x1="80667" y1="82449" x2="80667" y2="82449"/>
                        <a14:foregroundMark x1="80444" y1="78163" x2="80444" y2="78163"/>
                        <a14:foregroundMark x1="13889" y1="29388" x2="13889" y2="29388"/>
                        <a14:foregroundMark x1="6111" y1="20306" x2="6111" y2="20306"/>
                        <a14:foregroundMark x1="4222" y1="22347" x2="4222" y2="22347"/>
                        <a14:foregroundMark x1="6556" y1="22041" x2="6556" y2="22041"/>
                        <a14:foregroundMark x1="44000" y1="46633" x2="66333" y2="47653"/>
                        <a14:foregroundMark x1="30000" y1="64796" x2="69667" y2="64286"/>
                        <a14:foregroundMark x1="31556" y1="81224" x2="63556" y2="77959"/>
                        <a14:foregroundMark x1="81778" y1="33571" x2="81778" y2="33571"/>
                        <a14:foregroundMark x1="77556" y1="34898" x2="77556" y2="34898"/>
                        <a14:foregroundMark x1="79778" y1="29388" x2="79778" y2="29388"/>
                        <a14:foregroundMark x1="79667" y1="45408" x2="79667" y2="45408"/>
                        <a14:foregroundMark x1="78333" y1="46224" x2="78333" y2="46224"/>
                        <a14:foregroundMark x1="79333" y1="61429" x2="79333" y2="61429"/>
                        <a14:foregroundMark x1="77778" y1="44592" x2="77778" y2="44592"/>
                        <a14:foregroundMark x1="81111" y1="44898" x2="81111" y2="44898"/>
                        <a14:foregroundMark x1="76333" y1="63776" x2="76333" y2="63776"/>
                        <a14:foregroundMark x1="81222" y1="65816" x2="81222" y2="65816"/>
                        <a14:foregroundMark x1="76111" y1="60918" x2="76111" y2="60918"/>
                        <a14:foregroundMark x1="75333" y1="79388" x2="75333" y2="79388"/>
                        <a14:foregroundMark x1="75222" y1="77041" x2="75222" y2="77041"/>
                        <a14:backgroundMark x1="74889" y1="24694" x2="80111" y2="86633"/>
                        <a14:backgroundMark x1="85333" y1="24694" x2="75556" y2="85612"/>
                        <a14:backgroundMark x1="71667" y1="75102" x2="83667" y2="80000"/>
                        <a14:backgroundMark x1="84444" y1="73061" x2="78556" y2="48673"/>
                        <a14:backgroundMark x1="79000" y1="39898" x2="79667" y2="52143"/>
                        <a14:backgroundMark x1="72333" y1="26429" x2="84556" y2="4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772" y="6151426"/>
            <a:ext cx="3725939" cy="40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951" y="6279096"/>
            <a:ext cx="3229561" cy="42683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433801" y="9757243"/>
            <a:ext cx="35542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ЛИЦЕНЗИЯ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161911" y="6368773"/>
            <a:ext cx="35542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РЕЕСТР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032" y="7243210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032" y="7911347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031" y="8541952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ymoskvitina\Desktop\для презентации\web-201801011420455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032" y="9228397"/>
            <a:ext cx="590551" cy="5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16720512" y="5551508"/>
            <a:ext cx="2672388" cy="942005"/>
          </a:xfrm>
          <a:prstGeom prst="curvedDownArrow">
            <a:avLst/>
          </a:prstGeom>
          <a:solidFill>
            <a:schemeClr val="bg1">
              <a:lumMod val="95000"/>
              <a:lumOff val="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ТЕКУЩЕЕ СОСТОЯНИЕ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5423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28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8499116" y="4955970"/>
            <a:ext cx="1331226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2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СОГЛАСНО</a:t>
            </a:r>
            <a:r>
              <a:rPr lang="ru-RU" sz="3200" u="sng" dirty="0" smtClean="0">
                <a:solidFill>
                  <a:srgbClr val="FC980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НОВОМУ </a:t>
            </a:r>
            <a:r>
              <a:rPr lang="ru-RU" sz="32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ПОРЯДКУ </a:t>
            </a:r>
            <a:r>
              <a:rPr lang="ru-RU" sz="3200" b="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(приказ МПР от </a:t>
            </a:r>
            <a:r>
              <a:rPr lang="ru-RU" sz="3200" b="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29.10.2020 </a:t>
            </a:r>
            <a:r>
              <a:rPr lang="ru-RU" sz="3200" b="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</a:t>
            </a:r>
            <a:r>
              <a:rPr lang="ru-RU" sz="3200" b="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6150949"/>
            <a:ext cx="16992600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just">
              <a:spcAft>
                <a:spcPts val="600"/>
              </a:spcAft>
              <a:buAutoNum type="arabicParenR"/>
            </a:pP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государственный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реестр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ведется в электронном виде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платформе </a:t>
            </a:r>
            <a:b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ФГИС «СИБД»</a:t>
            </a:r>
          </a:p>
          <a:p>
            <a:pPr algn="just">
              <a:spcAft>
                <a:spcPts val="600"/>
              </a:spcAft>
            </a:pP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 государственный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реестр участков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 и лицензий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ведется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электронном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b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платформе ФГИС «АСЛН»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3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содержащиеся в реестре работ и реестре участков недр, являются</a:t>
            </a:r>
            <a:b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открытыми и общедоступными</a:t>
            </a:r>
          </a:p>
          <a:p>
            <a:pPr algn="just">
              <a:spcAft>
                <a:spcPts val="600"/>
              </a:spcAft>
            </a:pP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4)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взаимодействие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между </a:t>
            </a:r>
            <a:r>
              <a:rPr lang="ru-RU" sz="32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Роснедрами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ФГКУ «Росгеолэкспертиза», ФГБУ «</a:t>
            </a:r>
            <a:r>
              <a:rPr lang="ru-RU" sz="32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Росгеолфонд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b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ведению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реестра осуществляется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электронном виде </a:t>
            </a:r>
            <a:endParaRPr lang="ru-RU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17358" y="11972031"/>
            <a:ext cx="10349947" cy="564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200" indent="-457200" algn="l">
              <a:buFont typeface="Wingdings" panose="05000000000000000000" pitchFamily="2" charset="2"/>
              <a:buChar char="ü"/>
              <a:defRPr b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indent="0" algn="just">
              <a:buNone/>
            </a:pPr>
            <a:endParaRPr lang="ru-RU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2517359" y="12254159"/>
            <a:ext cx="10349947" cy="564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7200" indent="-457200" algn="l">
              <a:buFont typeface="Wingdings" panose="05000000000000000000" pitchFamily="2" charset="2"/>
              <a:buChar char="ü"/>
              <a:defRPr b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just">
              <a:buFont typeface="Wingdings" panose="05000000000000000000" pitchFamily="2" charset="2"/>
              <a:buChar char="Ø"/>
            </a:pPr>
            <a:endParaRPr lang="ru-RU" b="1" dirty="0" smtClean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57200" y="2809444"/>
            <a:ext cx="23490274" cy="161817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4200"/>
              </a:spcBef>
              <a:buNone/>
            </a:pPr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Электронный способ ведения государственного реестра работ по геологическому изучению недр, государственного реестра участков недр, предоставленных в пользование, и лицензий на пользование 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недрами</a:t>
            </a:r>
            <a:b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</a:t>
            </a:r>
            <a:r>
              <a:rPr lang="ru-RU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использованием информационных систем </a:t>
            </a:r>
            <a:r>
              <a:rPr lang="ru-RU" sz="32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Роснедр</a:t>
            </a:r>
            <a:r>
              <a:rPr lang="ru-RU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user\Desktop\работа\приказ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446" r="2913" b="17759"/>
          <a:stretch/>
        </p:blipFill>
        <p:spPr bwMode="auto">
          <a:xfrm>
            <a:off x="482959" y="4522872"/>
            <a:ext cx="5593991" cy="70113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2959" y="11961770"/>
            <a:ext cx="23296598" cy="11490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Федеральным законом </a:t>
            </a:r>
            <a:r>
              <a:rPr lang="ru-RU" sz="3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 30.04.2021 </a:t>
            </a:r>
            <a:r>
              <a:rPr lang="ru-RU" sz="3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123-ФЗ </a:t>
            </a:r>
            <a:r>
              <a:rPr lang="ru-RU" sz="3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(«О единой терминологии») предусмотрено </a:t>
            </a:r>
            <a:r>
              <a:rPr lang="ru-RU" sz="3400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преобразование Государственного реестра участков недр в единую регистрационную систему лицензий</a:t>
            </a:r>
            <a:endParaRPr kumimoji="0" lang="ru-RU" sz="3400" b="1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 Neue"/>
            </a:endParaRPr>
          </a:p>
        </p:txBody>
      </p:sp>
      <p:sp>
        <p:nvSpPr>
          <p:cNvPr id="18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ТЕКУЩЕЕ СОСТОЯНИЕ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339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679" y="7151685"/>
            <a:ext cx="749058" cy="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27940"/>
              </p:ext>
            </p:extLst>
          </p:nvPr>
        </p:nvGraphicFramePr>
        <p:xfrm>
          <a:off x="76201" y="4013449"/>
          <a:ext cx="14649449" cy="39303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49449"/>
              </a:tblGrid>
              <a:tr h="3930306">
                <a:tc>
                  <a:txBody>
                    <a:bodyPr/>
                    <a:lstStyle/>
                    <a:p>
                      <a:pPr marL="571500" indent="-42863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 утверждение </a:t>
                      </a:r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4920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Порядка проведения аукционов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на право пользования участками недр федерального значения, участками недр местного значения, а также участками недр, не отнесенными к участкам недр федерального или местного значения, </a:t>
                      </a:r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4920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в электронной форме</a:t>
                      </a:r>
                    </a:p>
                    <a:p>
                      <a:pPr marL="571500" indent="-42863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определение </a:t>
                      </a:r>
                      <a:r>
                        <a:rPr lang="ru-RU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F4920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электронной площадки </a:t>
                      </a:r>
                      <a:r>
                        <a:rPr lang="ru-RU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для проведения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аукционов</a:t>
                      </a:r>
                    </a:p>
                    <a:p>
                      <a:pPr marL="571500" indent="-42863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 закрепление нормы об </a:t>
                      </a:r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4920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отказе в приеме заявок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на участие в аукционе </a:t>
                      </a:r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4920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в случае наличия в реестре недобросовестных участников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аукционов на право пользования участками недр сведений о заявителе, об учредителях заявителя, о членах коллегиальных исполнительных органов заявителя, лицах, исполняющих функции единоличного исполнительного органа заявителя</a:t>
                      </a:r>
                    </a:p>
                    <a:p>
                      <a:pPr marL="571500" marR="0" indent="-42863" algn="just" defTabSz="825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 установление </a:t>
                      </a:r>
                      <a:r>
                        <a:rPr lang="ru-RU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F4920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Порядка ведения реестра недобросовестных участников </a:t>
                      </a: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аукционов</a:t>
                      </a:r>
                      <a:endParaRPr lang="ru-RU" sz="24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" panose="02040503050406030204" pitchFamily="18" charset="0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25642" y="2984848"/>
            <a:ext cx="23220946" cy="81509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482" hangingPunct="1">
              <a:spcBef>
                <a:spcPts val="4200"/>
              </a:spcBef>
              <a:buClr>
                <a:srgbClr val="FFFFFF"/>
              </a:buClr>
              <a:buSzPct val="125000"/>
              <a:defRPr sz="36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1269972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2pPr>
            <a:lvl3pPr marL="1904958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3pPr>
            <a:lvl4pPr marL="2539944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4pPr>
            <a:lvl5pPr marL="3174930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5pPr>
            <a:lvl6pPr marL="3809916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6pPr>
            <a:lvl7pPr marL="4444902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7pPr>
            <a:lvl8pPr marL="5079888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8pPr>
            <a:lvl9pPr marL="5714874" indent="-634986" algn="l" defTabSz="825482">
              <a:spcBef>
                <a:spcPts val="5900"/>
              </a:spcBef>
              <a:buClr>
                <a:srgbClr val="FFFFFF"/>
              </a:buClr>
              <a:buSzPct val="125000"/>
              <a:buChar char="•"/>
              <a:defRPr sz="4800" b="0"/>
            </a:lvl9pPr>
          </a:lstStyle>
          <a:p>
            <a:r>
              <a:rPr lang="ru-RU" dirty="0" smtClean="0"/>
              <a:t>4. Проведение аукционов </a:t>
            </a:r>
            <a:r>
              <a:rPr lang="ru-RU" dirty="0"/>
              <a:t>на право пользования недрами в электронной форме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3"/>
          <a:stretch/>
        </p:blipFill>
        <p:spPr>
          <a:xfrm>
            <a:off x="14993101" y="4535742"/>
            <a:ext cx="2399549" cy="20444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7558" y="11510308"/>
            <a:ext cx="23679916" cy="1815882"/>
          </a:xfrm>
          <a:prstGeom prst="rect">
            <a:avLst/>
          </a:prstGeom>
          <a:gradFill flip="none" rotWithShape="1">
            <a:gsLst>
              <a:gs pos="0">
                <a:srgbClr val="ECB287"/>
              </a:gs>
              <a:gs pos="100000">
                <a:schemeClr val="tx1">
                  <a:alpha val="69000"/>
                  <a:lumMod val="86000"/>
                  <a:lumOff val="14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Федеральный закон от 30.04.2021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№ 123-ФЗ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«О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</a:rPr>
              <a:t>внесении изменений в Закон Российской Федерации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«О недрах»,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</a:rPr>
              <a:t>статью 1 Федерального закона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«О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</a:rPr>
              <a:t>лицензировании отдельных видов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деятельности«»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</a:rPr>
              <a:t>и признании утратившими силу Постановления Верховного Совета Российской Федерации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«О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</a:rPr>
              <a:t>порядке введения в действие Положения о порядке лицензирования пользования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недрами»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</a:rPr>
              <a:t>и отдельных положений законодательных актов Российской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</a:rPr>
              <a:t>Федерации»</a:t>
            </a:r>
            <a:endParaRPr lang="ru-RU" sz="2800" b="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48584"/>
              </p:ext>
            </p:extLst>
          </p:nvPr>
        </p:nvGraphicFramePr>
        <p:xfrm>
          <a:off x="592300" y="9051324"/>
          <a:ext cx="23178088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178088"/>
              </a:tblGrid>
              <a:tr h="1427463">
                <a:tc>
                  <a:txBody>
                    <a:bodyPr/>
                    <a:lstStyle/>
                    <a:p>
                      <a:pPr marL="360362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однократная подача </a:t>
                      </a: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документов, 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подтверждающих </a:t>
                      </a:r>
                      <a:r>
                        <a:rPr lang="ru-RU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наличие квалифицированных специалистов, необходимых финансовых и технических средств для эффективного и безопасного проведения работ, которые учитываются при рассмотрении заявок на участие в аукционах в течение </a:t>
                      </a:r>
                      <a:r>
                        <a:rPr lang="ru-RU" sz="3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  <a:sym typeface="Helvetica Neue Light"/>
                        </a:rPr>
                        <a:t>определенного периода времени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13" name="Левая фигурная скобка 12"/>
          <p:cNvSpPr/>
          <p:nvPr/>
        </p:nvSpPr>
        <p:spPr>
          <a:xfrm rot="16200000">
            <a:off x="11688850" y="-1211494"/>
            <a:ext cx="1058791" cy="23901374"/>
          </a:xfrm>
          <a:prstGeom prst="leftBrac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395" y="2793296"/>
            <a:ext cx="23509079" cy="8275757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097257" y="4779431"/>
            <a:ext cx="1685793" cy="1545169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5297150" y="4739713"/>
            <a:ext cx="1485901" cy="1584887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628342" y="4274817"/>
            <a:ext cx="61753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l"/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ПРЕИМУЩЕСТВА:</a:t>
            </a:r>
          </a:p>
        </p:txBody>
      </p:sp>
      <p:pic>
        <p:nvPicPr>
          <p:cNvPr id="19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886" y="5548192"/>
            <a:ext cx="749058" cy="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729" y="6347144"/>
            <a:ext cx="749058" cy="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886" y="4716222"/>
            <a:ext cx="749058" cy="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709300" y="4927437"/>
            <a:ext cx="61753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ПРОЗРАЧНОСТЬ И ОТКРЫТОСТЬ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46478" y="7392810"/>
            <a:ext cx="6422455" cy="579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ЭКОНОМИЯ ВРЕМЕНИ,ТРУДОЗАТРАТ</a:t>
            </a:r>
            <a:endParaRPr lang="ru-RU" sz="2600" b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14039" y="5749583"/>
            <a:ext cx="6175388" cy="579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ЧЕСТНАЯ КОНКУРЕНЦИЯ</a:t>
            </a:r>
            <a:endParaRPr lang="ru-RU" sz="2600" b="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58335" y="6591122"/>
            <a:ext cx="61753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ДИСТАНЦИОННОСТЬ</a:t>
            </a:r>
            <a:endParaRPr lang="ru-RU" sz="2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168" y="7953769"/>
            <a:ext cx="16595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482" hangingPunct="1">
              <a:spcBef>
                <a:spcPts val="4200"/>
              </a:spcBef>
              <a:buClr>
                <a:srgbClr val="FFFFFF"/>
              </a:buClr>
              <a:buSzPct val="125000"/>
            </a:pP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ПРОРАБАТЫВАЕТСЯ: правовой механизм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и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технология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«длящегося допуска» к участию в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аукционах в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</a:rPr>
              <a:t>электронной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форме:</a:t>
            </a:r>
            <a:endParaRPr lang="ru-RU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НАПРАВЛЕНИЯ РАЗВИТИЯ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0989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338" y="11210248"/>
            <a:ext cx="969759" cy="1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021" y="8610538"/>
            <a:ext cx="969759" cy="1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08" y="7114498"/>
            <a:ext cx="969759" cy="1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09" y="5535755"/>
            <a:ext cx="969759" cy="1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28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426426" y="3214622"/>
            <a:ext cx="23728974" cy="9242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defTabSz="825482" hangingPunct="1">
              <a:spcBef>
                <a:spcPts val="4200"/>
              </a:spcBef>
              <a:buClr>
                <a:srgbClr val="FFFFFF"/>
              </a:buClr>
              <a:buSzPct val="125000"/>
            </a:pPr>
            <a:r>
              <a:rPr lang="ru-RU" sz="3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5. Экспертиза проектов геологического изучения недр</a:t>
            </a:r>
            <a:endParaRPr lang="ru-RU" sz="3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426" y="8977237"/>
            <a:ext cx="11147952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21351452"/>
              </p:ext>
            </p:extLst>
          </p:nvPr>
        </p:nvGraphicFramePr>
        <p:xfrm>
          <a:off x="-532505" y="6536557"/>
          <a:ext cx="10031232" cy="641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087976" y="8932123"/>
            <a:ext cx="3154983" cy="5813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5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Всего</a:t>
            </a:r>
          </a:p>
          <a:p>
            <a:r>
              <a:rPr lang="ru-RU" sz="35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5386</a:t>
            </a:r>
            <a:endParaRPr lang="ru-RU" sz="35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426" y="4545559"/>
            <a:ext cx="1210847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Статистика подачи заявок на проведение экспертизы проектов ГИН в 2020 г. 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112324" y="6003373"/>
            <a:ext cx="4193976" cy="2973864"/>
          </a:xfrm>
          <a:prstGeom prst="wedgeRoundRectCallout">
            <a:avLst>
              <a:gd name="adj1" fmla="val -43913"/>
              <a:gd name="adj2" fmla="val 65914"/>
              <a:gd name="adj3" fmla="val 16667"/>
            </a:avLst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25 марта 2020 г. </a:t>
            </a:r>
          </a:p>
          <a:p>
            <a:r>
              <a:rPr lang="ru-RU" sz="24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реализована возможность подачи заявок на экспертизу проектов ГИН через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Личный кабинет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недропользователя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0" u="sng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7"/>
              </a:rPr>
              <a:t>https://lk.rosnedra.gov.ru </a:t>
            </a:r>
            <a:endParaRPr lang="en-US" sz="1100" b="0" u="sng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" descr="C:\Users\ymoskvitina\Desktop\для презентаци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000" y1="57593" x2="25000" y2="57593"/>
                        <a14:foregroundMark x1="53800" y1="53519" x2="53800" y2="53519"/>
                        <a14:foregroundMark x1="56400" y1="37037" x2="54400" y2="65926"/>
                        <a14:foregroundMark x1="31400" y1="58333" x2="31400" y2="58333"/>
                        <a14:foregroundMark x1="25400" y1="49074" x2="27000" y2="64815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100" y="9715910"/>
            <a:ext cx="969759" cy="10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3300609" y="5924796"/>
            <a:ext cx="10854791" cy="7294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временных и финансовых </a:t>
            </a: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ЗАТРАТ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на изготовление бумажной версии проекта ГИН, его пересылку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МИНИМИЗАЦИЯ ОШИБОК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подаче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заявления за счет механизмов «контроля» за заполнением заявления 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РЕЖИМЕ РЕАЛЬНОГО ВРЕМЕНИ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 стадиях рассмотрения проекта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СОКРАЩЕНИЕ СРОКОВ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получения экспертного заключения в виде электронного документа без задействования «бумажных» средств связи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АВТОМАТИЧЕСКОЕ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ВКЛЮЧЕНИЕ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информации</a:t>
            </a:r>
            <a:b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проектной документации на геологическое изучение недр </a:t>
            </a:r>
            <a:r>
              <a:rPr lang="ru-RU" sz="3200" b="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 </a:t>
            </a: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ФГИС </a:t>
            </a:r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«СИБД</a:t>
            </a: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163550" y="4562427"/>
            <a:ext cx="1099185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algn="l"/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l"/>
            <a:endParaRPr lang="ru-RU" sz="3200" dirty="0" smtClean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ТЕКУЩЕЕ СОСТОЯНИЕ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54651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2800" b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/>
          <p:cNvSpPr/>
          <p:nvPr/>
        </p:nvSpPr>
        <p:spPr>
          <a:xfrm>
            <a:off x="426426" y="3214622"/>
            <a:ext cx="23346420" cy="9242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defTabSz="825482" hangingPunct="1">
              <a:spcBef>
                <a:spcPts val="4200"/>
              </a:spcBef>
              <a:buClr>
                <a:srgbClr val="FFFFFF"/>
              </a:buClr>
              <a:buSzPct val="125000"/>
            </a:pP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6. Электронный формат получения решений о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согласовании проектной документации на выполнение работ,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связанных</a:t>
            </a:r>
            <a:b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пользованием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недрами, а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также заключений государственной экспертизы запасов полезных ископаемых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03179" y="9417388"/>
            <a:ext cx="10369666" cy="372109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426" y="6884512"/>
            <a:ext cx="4076700" cy="2072362"/>
          </a:xfrm>
          <a:prstGeom prst="rect">
            <a:avLst/>
          </a:prstGeom>
          <a:solidFill>
            <a:srgbClr val="F1C2A5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Постановление Правительства РФ</a:t>
            </a:r>
            <a:b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23.09.2020</a:t>
            </a:r>
            <a:b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1522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53100" y="4484966"/>
            <a:ext cx="5810250" cy="3057247"/>
          </a:xfrm>
          <a:prstGeom prst="rect">
            <a:avLst/>
          </a:prstGeom>
          <a:gradFill flip="none" rotWithShape="1">
            <a:gsLst>
              <a:gs pos="0">
                <a:srgbClr val="ECB287"/>
              </a:gs>
              <a:gs pos="46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Положение о подготовке, согласовании и утверждении технических проектов разработки месторождений полезных ископаемых  и иной проектной документации</a:t>
            </a:r>
            <a:b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(утв. </a:t>
            </a:r>
            <a:r>
              <a:rPr lang="ru-RU" sz="24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постановлением </a:t>
            </a:r>
            <a:r>
              <a:rPr lang="ru-RU" sz="2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Правительства РФ от 03.03.2010 № 118)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53100" y="8301513"/>
            <a:ext cx="5810250" cy="3057247"/>
          </a:xfrm>
          <a:prstGeom prst="rect">
            <a:avLst/>
          </a:prstGeom>
          <a:gradFill flip="none" rotWithShape="1">
            <a:gsLst>
              <a:gs pos="0">
                <a:srgbClr val="ECB287"/>
              </a:gs>
              <a:gs pos="46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Положение о государственной экспертизе запасов полезных ископаемых и подземных вод, геологической информации</a:t>
            </a:r>
            <a:b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 предоставляемых в пользование участках недр</a:t>
            </a:r>
            <a:b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(утв. постановлением Правительства РФ от 11.02.2005 № 69)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53000" y="5861189"/>
            <a:ext cx="800100" cy="0"/>
          </a:xfrm>
          <a:prstGeom prst="straightConnector1">
            <a:avLst/>
          </a:prstGeom>
          <a:noFill/>
          <a:ln w="28575" cap="flat">
            <a:solidFill>
              <a:schemeClr val="bg1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 стрелкой 24"/>
          <p:cNvCxnSpPr/>
          <p:nvPr/>
        </p:nvCxnSpPr>
        <p:spPr>
          <a:xfrm>
            <a:off x="4953000" y="9887286"/>
            <a:ext cx="800100" cy="0"/>
          </a:xfrm>
          <a:prstGeom prst="straightConnector1">
            <a:avLst/>
          </a:prstGeom>
          <a:noFill/>
          <a:ln w="28575" cap="flat">
            <a:solidFill>
              <a:schemeClr val="bg1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53000" y="5861189"/>
            <a:ext cx="0" cy="4026097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единительная линия 25"/>
          <p:cNvCxnSpPr>
            <a:stCxn id="4" idx="3"/>
          </p:cNvCxnSpPr>
          <p:nvPr/>
        </p:nvCxnSpPr>
        <p:spPr>
          <a:xfrm>
            <a:off x="4503126" y="7920693"/>
            <a:ext cx="449874" cy="0"/>
          </a:xfrm>
          <a:prstGeom prst="line">
            <a:avLst/>
          </a:prstGeom>
          <a:noFill/>
          <a:ln w="2857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12799522" y="4454187"/>
            <a:ext cx="10651028" cy="3118803"/>
          </a:xfrm>
          <a:prstGeom prst="rect">
            <a:avLst/>
          </a:prstGeom>
          <a:noFill/>
          <a:ln w="12700" cap="flat">
            <a:noFill/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озможность 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подачи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заявления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согласования проектной документации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электронном виде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посредством использования официального сайта </a:t>
            </a:r>
            <a:r>
              <a:rPr lang="ru-RU" sz="28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сети «Интернет»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решение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отношении согласования проектной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документации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предоставляется </a:t>
            </a:r>
            <a:r>
              <a:rPr lang="ru-RU" sz="28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недропользователю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исключительно в электронном виде</a:t>
            </a: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11722757" y="5556388"/>
            <a:ext cx="938486" cy="914400"/>
          </a:xfrm>
          <a:prstGeom prst="stripedRightArrow">
            <a:avLst/>
          </a:prstGeom>
          <a:solidFill>
            <a:srgbClr val="FC9804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11630393" y="9258002"/>
            <a:ext cx="938486" cy="914400"/>
          </a:xfrm>
          <a:prstGeom prst="stripedRightArrow">
            <a:avLst/>
          </a:prstGeom>
          <a:solidFill>
            <a:srgbClr val="FC9804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37622" y="7984984"/>
            <a:ext cx="10638063" cy="311880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озможность подачи </a:t>
            </a:r>
            <a:r>
              <a:rPr lang="ru-RU" sz="28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недропользователем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заявки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проведение государственной экспертизы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электронном виде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посредством использования официального сайта </a:t>
            </a:r>
            <a:r>
              <a:rPr lang="ru-RU" sz="2800" b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сети «Интернет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ФГИС «ЕПГУ»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заключение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государственной экспертизы запасов полезных ископаемых 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предоставляется </a:t>
            </a:r>
            <a:r>
              <a:rPr lang="ru-RU" sz="28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недропользователю</a:t>
            </a:r>
            <a:r>
              <a:rPr lang="ru-RU" sz="28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исключительно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электронном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53050" y="4224993"/>
            <a:ext cx="18426507" cy="3509307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3050" y="7920693"/>
            <a:ext cx="18426507" cy="5536029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3099" y="11067118"/>
            <a:ext cx="17722585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endParaRPr lang="ru-RU" sz="2800" i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sz="28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утвержден </a:t>
            </a:r>
            <a:r>
              <a:rPr lang="ru-RU" sz="28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новый Административный регламент </a:t>
            </a:r>
            <a:r>
              <a:rPr lang="ru-RU" sz="280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80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предоставлению услуги по организации проведения государственной экспертизы запасов полезных ископаемых и подземных вод, геологической информации о предоставляемых в пользование участках недр (приказ </a:t>
            </a:r>
            <a:r>
              <a:rPr lang="ru-RU" sz="2800" b="0" i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 </a:t>
            </a:r>
            <a:r>
              <a:rPr lang="en-US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05.11.2020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</a:t>
            </a:r>
            <a:r>
              <a:rPr lang="en-US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485</a:t>
            </a:r>
            <a:r>
              <a:rPr lang="ru-RU" sz="28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вступает в силу после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отмены приказа </a:t>
            </a:r>
            <a:r>
              <a:rPr lang="ru-RU" sz="2800" b="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Минприроды России от 10.01.2018 </a:t>
            </a:r>
            <a:r>
              <a:rPr lang="ru-RU" sz="2800" b="0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 4)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Neue"/>
            </a:endParaRPr>
          </a:p>
        </p:txBody>
      </p:sp>
      <p:sp>
        <p:nvSpPr>
          <p:cNvPr id="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ТЕКУЩЕЕ СОСТОЯНИЕ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35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99636" y="-284691"/>
            <a:ext cx="184727" cy="5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8" rIns="91438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825482"/>
            <a:endParaRPr lang="ru-RU" sz="3100"/>
          </a:p>
        </p:txBody>
      </p:sp>
      <p:sp>
        <p:nvSpPr>
          <p:cNvPr id="8" name="Прямоугольник"/>
          <p:cNvSpPr/>
          <p:nvPr/>
        </p:nvSpPr>
        <p:spPr>
          <a:xfrm>
            <a:off x="0" y="0"/>
            <a:ext cx="24384000" cy="1127124"/>
          </a:xfrm>
          <a:prstGeom prst="rect">
            <a:avLst/>
          </a:prstGeom>
          <a:solidFill>
            <a:srgbClr val="F4920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2800" b="0" dirty="0"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Logo_full.png" descr="Logo_fu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5293" y="233390"/>
            <a:ext cx="4272181" cy="66034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Объект 2"/>
          <p:cNvSpPr txBox="1">
            <a:spLocks/>
          </p:cNvSpPr>
          <p:nvPr/>
        </p:nvSpPr>
        <p:spPr>
          <a:xfrm>
            <a:off x="489285" y="3171039"/>
            <a:ext cx="23458189" cy="6667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63498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6997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495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3994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4930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 hangingPunct="1">
              <a:spcBef>
                <a:spcPts val="420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7. </a:t>
            </a: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Цифровой оборот геологической информации о недрах в рамках </a:t>
            </a:r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ФГИС «ЕФГИ»</a:t>
            </a:r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33605" y="6779032"/>
            <a:ext cx="22213870" cy="3734356"/>
          </a:xfrm>
          <a:prstGeom prst="rect">
            <a:avLst/>
          </a:prstGeom>
          <a:noFill/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Внесены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изменения в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Правила использования геологической информации о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недрах, обладателем которой является Российская Федерация,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утв.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постановлением ПРФ от 02.06.2016 № 492 (постановление ПРФ от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23.09.2020 №1522):</a:t>
            </a:r>
          </a:p>
          <a:p>
            <a:pPr algn="l"/>
            <a:endParaRPr lang="ru-RU" sz="1200" b="0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исключен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«разрешительный» механизм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предоставлению геологической информации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недрах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неограниченного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доступа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находящейся на хранении в системе фондов геологической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информации</a:t>
            </a:r>
            <a:endParaRPr lang="ru-RU" sz="1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возможность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электронной подачи заявок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предоставление геологической информации о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недрах через ФГИС «ЕФГИ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33605" y="4424656"/>
            <a:ext cx="22137669" cy="2641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рамках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ФГИС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ЕФГИ»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аккумулируются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обо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всей имеющейся в наличии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первичной и интерпретированной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геологической информации о недрах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организациях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осуществляющих ее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хранение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Роснедрами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совместно с подведомственными учреждениями осуществляется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оцифровка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накопленной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геологической информации о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недрах</a:t>
            </a:r>
            <a:endParaRPr lang="en-US" sz="3200" b="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32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89285" y="4270336"/>
            <a:ext cx="890337" cy="836732"/>
          </a:xfrm>
          <a:prstGeom prst="ellipse">
            <a:avLst/>
          </a:prstGeom>
          <a:solidFill>
            <a:srgbClr val="FC980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1</a:t>
            </a:r>
            <a:endParaRPr kumimoji="0" lang="ru-RU" sz="3200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9285" y="7099906"/>
            <a:ext cx="890337" cy="836732"/>
          </a:xfrm>
          <a:prstGeom prst="ellipse">
            <a:avLst/>
          </a:prstGeom>
          <a:solidFill>
            <a:srgbClr val="FC980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  <a:sym typeface="Helvetica Neue Medium"/>
              </a:rPr>
              <a:t>2</a:t>
            </a:r>
            <a:endParaRPr kumimoji="0" lang="ru-RU" sz="3200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9285" y="10852756"/>
            <a:ext cx="890337" cy="836732"/>
          </a:xfrm>
          <a:prstGeom prst="ellipse">
            <a:avLst/>
          </a:prstGeom>
          <a:solidFill>
            <a:srgbClr val="FC980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  <a:sym typeface="Helvetica Neue Medium"/>
              </a:rPr>
              <a:t>3</a:t>
            </a:r>
            <a:endParaRPr kumimoji="0" lang="ru-RU" sz="3200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1888" y="10537493"/>
            <a:ext cx="22137669" cy="2641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Представление отчетности пользователей недр исключительно в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электронном </a:t>
            </a: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ru-RU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Внесены поправки в ч. 7 ст. 8 Федерального закона «Об официальном статистическом учете и системе государственной статистики в Российской Федерации» (ФЗ от 30.12.2020 № 500-ФЗ), предусматривающие, что </a:t>
            </a:r>
            <a:r>
              <a:rPr lang="ru-RU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государственная отчетность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пользователей недр по формам федерального статистического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наблюдения представляется в </a:t>
            </a:r>
            <a:r>
              <a:rPr lang="ru-RU" sz="3200" b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электронном </a:t>
            </a:r>
            <a:r>
              <a:rPr lang="ru-RU" sz="3200" b="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 </a:t>
            </a:r>
            <a:endParaRPr lang="en-US" sz="3200" b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Механизмы предоставления участков недр для геологического изучения в Российской Федерации"/>
          <p:cNvSpPr txBox="1"/>
          <p:nvPr/>
        </p:nvSpPr>
        <p:spPr>
          <a:xfrm>
            <a:off x="789168" y="1241461"/>
            <a:ext cx="22990389" cy="145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9" tIns="50799" rIns="50799" bIns="50799" anchor="ctr">
            <a:sp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Cambria" panose="02040503050406030204" pitchFamily="18" charset="0"/>
                <a:ea typeface="Helvetica Neue"/>
                <a:cs typeface="Helvetica Neue"/>
                <a:sym typeface="Helvetica Neue"/>
              </a:rPr>
              <a:t>ТЕКУЩЕЕ СОСТОЯНИЕ ЦИФРОВОЙ ТРАНСФОРМАЦИИ В СФЕРЕ ГОСУДАРСТВЕННОГО УПРАВЛЕНИЯ ФОНДОМ НЕДР</a:t>
            </a:r>
            <a:endParaRPr lang="ru-RU" sz="4400" dirty="0">
              <a:solidFill>
                <a:schemeClr val="bg1"/>
              </a:solidFill>
              <a:latin typeface="Cambria" panose="02040503050406030204" pitchFamily="18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5457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Russia_map.png" descr="Russia_map.png"/>
          <p:cNvPicPr>
            <a:picLocks noChangeAspect="1"/>
          </p:cNvPicPr>
          <p:nvPr/>
        </p:nvPicPr>
        <p:blipFill>
          <a:blip r:embed="rId2">
            <a:alphaModFix amt="35794"/>
            <a:extLst/>
          </a:blip>
          <a:stretch>
            <a:fillRect/>
          </a:stretch>
        </p:blipFill>
        <p:spPr>
          <a:xfrm>
            <a:off x="2272886" y="1949338"/>
            <a:ext cx="19838228" cy="10325324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СПАСИБО!"/>
          <p:cNvSpPr txBox="1"/>
          <p:nvPr/>
        </p:nvSpPr>
        <p:spPr>
          <a:xfrm>
            <a:off x="8831304" y="6177335"/>
            <a:ext cx="6721392" cy="156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9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СПАСИБО</a:t>
            </a:r>
            <a:r>
              <a:rPr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49" name="115184, Москва, ул, Малая Ордынка, 34…"/>
          <p:cNvSpPr txBox="1"/>
          <p:nvPr/>
        </p:nvSpPr>
        <p:spPr>
          <a:xfrm>
            <a:off x="7215596" y="10940729"/>
            <a:ext cx="9952808" cy="1933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115184, Москва, ул, Малая Ордынка, 34</a:t>
            </a:r>
          </a:p>
          <a:p>
            <a:pPr>
              <a:defRPr sz="36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Тел. 8 (495) 951-37-47, e-mail: rgexp@rgexp.ru</a:t>
            </a:r>
          </a:p>
          <a:p>
            <a:pPr>
              <a:defRPr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www.rgexp.ru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50766</TotalTime>
  <Words>1056</Words>
  <Application>Microsoft Office PowerPoint</Application>
  <PresentationFormat>Произвольный</PresentationFormat>
  <Paragraphs>96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Black</vt:lpstr>
      <vt:lpstr>1_Black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Никишин Денис Леонидович</dc:creator>
  <cp:lastModifiedBy>Денис Никишин</cp:lastModifiedBy>
  <cp:revision>468</cp:revision>
  <cp:lastPrinted>2021-03-30T06:50:42Z</cp:lastPrinted>
  <dcterms:modified xsi:type="dcterms:W3CDTF">2021-05-19T08:08:23Z</dcterms:modified>
</cp:coreProperties>
</file>